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lay"/>
      <p:bold r:id="rId34"/>
    </p:embeddedFont>
    <p:embeddedFont>
      <p:font typeface="Roboto"/>
      <p:regular r:id="rId35"/>
      <p:bold r:id="rId36"/>
      <p:italic r:id="rId37"/>
      <p:boldItalic r:id="rId38"/>
    </p:embeddedFont>
    <p:embeddedFont>
      <p:font typeface="Nunito"/>
      <p:regular r:id="rId39"/>
      <p:bold r:id="rId40"/>
      <p:italic r:id="rId41"/>
      <p:boldItalic r:id="rId42"/>
    </p:embeddedFont>
    <p:embeddedFont>
      <p:font typeface="Public Sans"/>
      <p:bold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6CA3D8-05AD-46B1-84F8-E92C0FDB9080}">
  <a:tblStyle styleId="{C86CA3D8-05AD-46B1-84F8-E92C0FDB908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4.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6.xml"/><Relationship Id="rId44" Type="http://schemas.openxmlformats.org/officeDocument/2006/relationships/font" Target="fonts/PublicSans-boldItalic.fntdata"/><Relationship Id="rId21" Type="http://schemas.openxmlformats.org/officeDocument/2006/relationships/slide" Target="slides/slide15.xml"/><Relationship Id="rId43" Type="http://schemas.openxmlformats.org/officeDocument/2006/relationships/font" Target="fonts/PublicSans-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Play-bold.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Nunito-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acd694cfe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acd694cfe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acd694cfe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acd694cfe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acd694cfe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acd694cfe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acd694cf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acd694cf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acd694cf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acd694cf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FFFFF"/>
                </a:highlight>
                <a:latin typeface="Roboto"/>
                <a:ea typeface="Roboto"/>
                <a:cs typeface="Roboto"/>
                <a:sym typeface="Roboto"/>
              </a:rPr>
              <a:t>Downside risk refers to the probability that an asset or security will fall in price. It is the potential loss that can result from a fall in the price of an asset as a result of changing market conditions.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acd694cf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acd694cf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you are given a confidence level beta, then VaR gives you the minimum risk value where you can say with confidence value Beta, the loss won’t exceed that threshold.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acd694cf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acd694cf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acd694cf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acd694cf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acd694cf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acd694cf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233A44"/>
                </a:solidFill>
                <a:latin typeface="Georgia"/>
                <a:ea typeface="Georgia"/>
                <a:cs typeface="Georgia"/>
                <a:sym typeface="Georgia"/>
              </a:rPr>
              <a:t>Let f(x,y) be the random variable denoting the loss associated with the decision variable x(what values of assets we will choose) and random vector y(uncertainty). The y denotes the randomness in the market and assumed to some probability distribution p(y) which is known apriori. Take alpha as certain threshold value, the Phi is the CDF of loss associated wrt to the decision variable x. It basically tells you prob(f(x,y)&lt;=alpha). </a:t>
            </a:r>
            <a:br>
              <a:rPr lang="en" sz="1600">
                <a:solidFill>
                  <a:srgbClr val="233A44"/>
                </a:solidFill>
                <a:latin typeface="Georgia"/>
                <a:ea typeface="Georgia"/>
                <a:cs typeface="Georgia"/>
                <a:sym typeface="Georgia"/>
              </a:rPr>
            </a:br>
            <a:br>
              <a:rPr lang="en" sz="1600">
                <a:solidFill>
                  <a:srgbClr val="233A44"/>
                </a:solidFill>
                <a:latin typeface="Georgia"/>
                <a:ea typeface="Georgia"/>
                <a:cs typeface="Georgia"/>
                <a:sym typeface="Georgia"/>
              </a:rPr>
            </a:br>
            <a:r>
              <a:rPr lang="en" sz="1600">
                <a:solidFill>
                  <a:srgbClr val="233A44"/>
                </a:solidFill>
                <a:latin typeface="Georgia"/>
                <a:ea typeface="Georgia"/>
                <a:cs typeface="Georgia"/>
                <a:sym typeface="Georgia"/>
              </a:rPr>
              <a:t>Var – Minimum alpha value where the probability of Phi is equal to Beta</a:t>
            </a:r>
            <a:endParaRPr sz="1600">
              <a:solidFill>
                <a:srgbClr val="233A44"/>
              </a:solidFill>
              <a:latin typeface="Georgia"/>
              <a:ea typeface="Georgia"/>
              <a:cs typeface="Georgia"/>
              <a:sym typeface="Georgia"/>
            </a:endParaRPr>
          </a:p>
          <a:p>
            <a:pPr indent="0" lvl="0" marL="0" rtl="0" algn="l">
              <a:lnSpc>
                <a:spcPct val="115000"/>
              </a:lnSpc>
              <a:spcBef>
                <a:spcPts val="1200"/>
              </a:spcBef>
              <a:spcAft>
                <a:spcPts val="1200"/>
              </a:spcAft>
              <a:buClr>
                <a:schemeClr val="dk1"/>
              </a:buClr>
              <a:buSzPts val="1100"/>
              <a:buFont typeface="Arial"/>
              <a:buNone/>
            </a:pPr>
            <a:r>
              <a:rPr lang="en" sz="1600">
                <a:solidFill>
                  <a:srgbClr val="233A44"/>
                </a:solidFill>
                <a:latin typeface="Georgia"/>
                <a:ea typeface="Georgia"/>
                <a:cs typeface="Georgia"/>
                <a:sym typeface="Georgia"/>
              </a:rPr>
              <a:t>CVaR – Conditional expectation values exceeding VaR</a:t>
            </a:r>
            <a:endParaRPr sz="1600">
              <a:solidFill>
                <a:srgbClr val="233A44"/>
              </a:solidFill>
              <a:latin typeface="Georgia"/>
              <a:ea typeface="Georgia"/>
              <a:cs typeface="Georgia"/>
              <a:sym typeface="Georgi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acd694cf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acd694cf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acd694cfe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acd694cfe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acd694cfe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acd694cfe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acd694cf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acd694cf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acd694cf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acd694cf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acd694cf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acd694cf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acd694cfe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acd694cfe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acd694cfe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acd694cfe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acd694cfe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acd694cfe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acd694cfe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acd694cfe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acd694cfe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acd694cfe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acd694cfe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acd694cfe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acd694cfe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1acd694cfe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acd694cfe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1acd694cfe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acd694cfe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acd694cfe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acd694cfe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acd694cfe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acd694cfe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acd694cfe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0" y="1266875"/>
            <a:ext cx="8520600" cy="942900"/>
          </a:xfrm>
          <a:prstGeom prst="rect">
            <a:avLst/>
          </a:prstGeom>
        </p:spPr>
        <p:txBody>
          <a:bodyPr anchorCtr="0" anchor="ctr" bIns="91425" lIns="91425" spcFirstLastPara="1" rIns="91425" wrap="square" tIns="91425">
            <a:noAutofit/>
          </a:bodyPr>
          <a:lstStyle/>
          <a:p>
            <a:pPr indent="0" lvl="0" marL="0" rtl="0" algn="ctr">
              <a:lnSpc>
                <a:spcPct val="120000"/>
              </a:lnSpc>
              <a:spcBef>
                <a:spcPts val="0"/>
              </a:spcBef>
              <a:spcAft>
                <a:spcPts val="0"/>
              </a:spcAft>
              <a:buClr>
                <a:srgbClr val="000000"/>
              </a:buClr>
              <a:buSzPts val="990"/>
              <a:buFont typeface="Arial"/>
              <a:buNone/>
            </a:pPr>
            <a:r>
              <a:rPr b="1" i="1" lang="en" sz="3700">
                <a:solidFill>
                  <a:srgbClr val="333333"/>
                </a:solidFill>
                <a:latin typeface="Play"/>
                <a:ea typeface="Play"/>
                <a:cs typeface="Play"/>
                <a:sym typeface="Play"/>
              </a:rPr>
              <a:t>Portfolio Optimization: Analyzing Strategies for Maximum Returns</a:t>
            </a:r>
            <a:endParaRPr sz="200">
              <a:solidFill>
                <a:srgbClr val="000000"/>
              </a:solidFill>
              <a:latin typeface="Arial"/>
              <a:ea typeface="Arial"/>
              <a:cs typeface="Arial"/>
              <a:sym typeface="Arial"/>
            </a:endParaRPr>
          </a:p>
          <a:p>
            <a:pPr indent="0" lvl="0" marL="0" rtl="0" algn="ctr">
              <a:spcBef>
                <a:spcPts val="0"/>
              </a:spcBef>
              <a:spcAft>
                <a:spcPts val="0"/>
              </a:spcAft>
              <a:buSzPts val="990"/>
              <a:buNone/>
            </a:pPr>
            <a:r>
              <a:t/>
            </a:r>
            <a:endParaRPr sz="200"/>
          </a:p>
        </p:txBody>
      </p:sp>
      <p:sp>
        <p:nvSpPr>
          <p:cNvPr id="129" name="Google Shape;129;p13"/>
          <p:cNvSpPr txBox="1"/>
          <p:nvPr/>
        </p:nvSpPr>
        <p:spPr>
          <a:xfrm>
            <a:off x="5414725" y="3449050"/>
            <a:ext cx="3322200" cy="10686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lt1"/>
                </a:solidFill>
                <a:highlight>
                  <a:schemeClr val="dk1"/>
                </a:highlight>
                <a:latin typeface="Public Sans"/>
                <a:ea typeface="Public Sans"/>
                <a:cs typeface="Public Sans"/>
                <a:sym typeface="Public Sans"/>
              </a:rPr>
              <a:t>Anuj Gupta (21d070014)</a:t>
            </a:r>
            <a:endParaRPr b="1" sz="1200">
              <a:solidFill>
                <a:schemeClr val="lt1"/>
              </a:solidFill>
              <a:highlight>
                <a:schemeClr val="dk1"/>
              </a:highlight>
              <a:latin typeface="Public Sans"/>
              <a:ea typeface="Public Sans"/>
              <a:cs typeface="Public Sans"/>
              <a:sym typeface="Public Sans"/>
            </a:endParaRPr>
          </a:p>
          <a:p>
            <a:pPr indent="0" lvl="0" marL="0" rtl="0" algn="r">
              <a:spcBef>
                <a:spcPts val="0"/>
              </a:spcBef>
              <a:spcAft>
                <a:spcPts val="0"/>
              </a:spcAft>
              <a:buNone/>
            </a:pPr>
            <a:r>
              <a:rPr b="1" lang="en" sz="1200">
                <a:solidFill>
                  <a:schemeClr val="lt1"/>
                </a:solidFill>
                <a:highlight>
                  <a:schemeClr val="dk1"/>
                </a:highlight>
                <a:latin typeface="Public Sans"/>
                <a:ea typeface="Public Sans"/>
                <a:cs typeface="Public Sans"/>
                <a:sym typeface="Public Sans"/>
              </a:rPr>
              <a:t>Harsh Shah (210100063)</a:t>
            </a:r>
            <a:endParaRPr b="1" sz="1200">
              <a:solidFill>
                <a:schemeClr val="lt1"/>
              </a:solidFill>
              <a:highlight>
                <a:schemeClr val="dk1"/>
              </a:highlight>
              <a:latin typeface="Public Sans"/>
              <a:ea typeface="Public Sans"/>
              <a:cs typeface="Public Sans"/>
              <a:sym typeface="Public Sans"/>
            </a:endParaRPr>
          </a:p>
          <a:p>
            <a:pPr indent="0" lvl="0" marL="0" rtl="0" algn="r">
              <a:spcBef>
                <a:spcPts val="0"/>
              </a:spcBef>
              <a:spcAft>
                <a:spcPts val="0"/>
              </a:spcAft>
              <a:buNone/>
            </a:pPr>
            <a:r>
              <a:rPr b="1" lang="en" sz="1200">
                <a:solidFill>
                  <a:schemeClr val="lt1"/>
                </a:solidFill>
                <a:highlight>
                  <a:schemeClr val="dk1"/>
                </a:highlight>
                <a:latin typeface="Public Sans"/>
                <a:ea typeface="Public Sans"/>
                <a:cs typeface="Public Sans"/>
                <a:sym typeface="Public Sans"/>
              </a:rPr>
              <a:t>Soham Rahul Inamdar (210100149)</a:t>
            </a:r>
            <a:endParaRPr b="1" sz="1200">
              <a:solidFill>
                <a:schemeClr val="lt1"/>
              </a:solidFill>
              <a:highlight>
                <a:schemeClr val="dk1"/>
              </a:highlight>
              <a:latin typeface="Public Sans"/>
              <a:ea typeface="Public Sans"/>
              <a:cs typeface="Public Sans"/>
              <a:sym typeface="Public Sans"/>
            </a:endParaRPr>
          </a:p>
          <a:p>
            <a:pPr indent="0" lvl="0" marL="0" rtl="0" algn="r">
              <a:spcBef>
                <a:spcPts val="0"/>
              </a:spcBef>
              <a:spcAft>
                <a:spcPts val="0"/>
              </a:spcAft>
              <a:buNone/>
            </a:pPr>
            <a:r>
              <a:rPr b="1" lang="en" sz="1200">
                <a:solidFill>
                  <a:schemeClr val="lt1"/>
                </a:solidFill>
                <a:highlight>
                  <a:schemeClr val="dk1"/>
                </a:highlight>
                <a:latin typeface="Public Sans"/>
                <a:ea typeface="Public Sans"/>
                <a:cs typeface="Public Sans"/>
                <a:sym typeface="Public Sans"/>
              </a:rPr>
              <a:t>Shounak Das (21D070068)</a:t>
            </a:r>
            <a:endParaRPr b="1" sz="1200">
              <a:solidFill>
                <a:schemeClr val="lt1"/>
              </a:solidFill>
              <a:highlight>
                <a:schemeClr val="dk1"/>
              </a:highlight>
              <a:latin typeface="Public Sans"/>
              <a:ea typeface="Public Sans"/>
              <a:cs typeface="Public Sans"/>
              <a:sym typeface="Public Sans"/>
            </a:endParaRPr>
          </a:p>
          <a:p>
            <a:pPr indent="0" lvl="0" marL="0" rtl="0" algn="r">
              <a:spcBef>
                <a:spcPts val="0"/>
              </a:spcBef>
              <a:spcAft>
                <a:spcPts val="0"/>
              </a:spcAft>
              <a:buNone/>
            </a:pPr>
            <a:r>
              <a:rPr b="1" lang="en" sz="1200">
                <a:solidFill>
                  <a:schemeClr val="lt1"/>
                </a:solidFill>
                <a:highlight>
                  <a:schemeClr val="dk1"/>
                </a:highlight>
                <a:latin typeface="Public Sans"/>
                <a:ea typeface="Public Sans"/>
                <a:cs typeface="Public Sans"/>
                <a:sym typeface="Public Sans"/>
              </a:rPr>
              <a:t>Sahil Wani (210070070)</a:t>
            </a:r>
            <a:endParaRPr b="1" sz="1200">
              <a:solidFill>
                <a:schemeClr val="lt1"/>
              </a:solidFill>
              <a:highlight>
                <a:schemeClr val="dk1"/>
              </a:highlight>
              <a:latin typeface="Public Sans"/>
              <a:ea typeface="Public Sans"/>
              <a:cs typeface="Public Sans"/>
              <a:sym typeface="Public Sans"/>
            </a:endParaRPr>
          </a:p>
          <a:p>
            <a:pPr indent="0" lvl="0" marL="0" rtl="0" algn="r">
              <a:spcBef>
                <a:spcPts val="0"/>
              </a:spcBef>
              <a:spcAft>
                <a:spcPts val="0"/>
              </a:spcAft>
              <a:buNone/>
            </a:pPr>
            <a:r>
              <a:t/>
            </a:r>
            <a:endParaRPr b="1" sz="1200">
              <a:solidFill>
                <a:schemeClr val="lt1"/>
              </a:solidFill>
              <a:highlight>
                <a:schemeClr val="dk1"/>
              </a:highlight>
              <a:latin typeface="Public Sans"/>
              <a:ea typeface="Public Sans"/>
              <a:cs typeface="Public Sans"/>
              <a:sym typeface="Public Sans"/>
            </a:endParaRPr>
          </a:p>
          <a:p>
            <a:pPr indent="0" lvl="0" marL="0" rtl="0" algn="r">
              <a:spcBef>
                <a:spcPts val="0"/>
              </a:spcBef>
              <a:spcAft>
                <a:spcPts val="0"/>
              </a:spcAft>
              <a:buNone/>
            </a:pPr>
            <a:r>
              <a:t/>
            </a:r>
            <a:endParaRPr b="1" sz="1200">
              <a:solidFill>
                <a:schemeClr val="lt1"/>
              </a:solidFill>
              <a:highlight>
                <a:schemeClr val="dk1"/>
              </a:highlight>
              <a:latin typeface="Public Sans"/>
              <a:ea typeface="Public Sans"/>
              <a:cs typeface="Public Sans"/>
              <a:sym typeface="Public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91" name="Google Shape;191;p2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92" name="Google Shape;192;p22"/>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98" name="Google Shape;198;p2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99" name="Google Shape;199;p2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205" name="Google Shape;205;p24"/>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06" name="Google Shape;206;p24"/>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020"/>
              <a:t>Different Risk Measures</a:t>
            </a:r>
            <a:endParaRPr b="1" sz="4120"/>
          </a:p>
          <a:p>
            <a:pPr indent="457200" lvl="0" marL="0" rtl="0" algn="l">
              <a:spcBef>
                <a:spcPts val="0"/>
              </a:spcBef>
              <a:spcAft>
                <a:spcPts val="0"/>
              </a:spcAft>
              <a:buSzPts val="990"/>
              <a:buNone/>
            </a:pPr>
            <a:r>
              <a:t/>
            </a:r>
            <a:endParaRPr b="1" sz="3620"/>
          </a:p>
        </p:txBody>
      </p:sp>
      <p:sp>
        <p:nvSpPr>
          <p:cNvPr id="212" name="Google Shape;212;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en" sz="1600">
                <a:latin typeface="Georgia"/>
                <a:ea typeface="Georgia"/>
                <a:cs typeface="Georgia"/>
                <a:sym typeface="Georgia"/>
              </a:rPr>
              <a:t>What is risk measure ?</a:t>
            </a:r>
            <a:endParaRPr sz="1600">
              <a:latin typeface="Georgia"/>
              <a:ea typeface="Georgia"/>
              <a:cs typeface="Georgia"/>
              <a:sym typeface="Georgia"/>
            </a:endParaRPr>
          </a:p>
          <a:p>
            <a:pPr indent="-330200" lvl="0" marL="457200" rtl="0" algn="l">
              <a:lnSpc>
                <a:spcPct val="105000"/>
              </a:lnSpc>
              <a:spcBef>
                <a:spcPts val="1200"/>
              </a:spcBef>
              <a:spcAft>
                <a:spcPts val="0"/>
              </a:spcAft>
              <a:buSzPts val="1600"/>
              <a:buFont typeface="Georgia"/>
              <a:buChar char="●"/>
            </a:pPr>
            <a:r>
              <a:rPr lang="en" sz="1600">
                <a:latin typeface="Georgia"/>
                <a:ea typeface="Georgia"/>
                <a:cs typeface="Georgia"/>
                <a:sym typeface="Georgia"/>
              </a:rPr>
              <a:t>Quantifies potential financial loss.</a:t>
            </a:r>
            <a:endParaRPr sz="1600">
              <a:latin typeface="Georgia"/>
              <a:ea typeface="Georgia"/>
              <a:cs typeface="Georgia"/>
              <a:sym typeface="Georgia"/>
            </a:endParaRPr>
          </a:p>
          <a:p>
            <a:pPr indent="-330200" lvl="0" marL="457200" rtl="0" algn="l">
              <a:lnSpc>
                <a:spcPct val="105000"/>
              </a:lnSpc>
              <a:spcBef>
                <a:spcPts val="0"/>
              </a:spcBef>
              <a:spcAft>
                <a:spcPts val="0"/>
              </a:spcAft>
              <a:buSzPts val="1600"/>
              <a:buFont typeface="Georgia"/>
              <a:buChar char="●"/>
            </a:pPr>
            <a:r>
              <a:rPr lang="en" sz="1600">
                <a:latin typeface="Georgia"/>
                <a:ea typeface="Georgia"/>
                <a:cs typeface="Georgia"/>
                <a:sym typeface="Georgia"/>
              </a:rPr>
              <a:t>Critical for portfolio optimization and risk management.</a:t>
            </a:r>
            <a:endParaRPr sz="1600">
              <a:latin typeface="Georgia"/>
              <a:ea typeface="Georgia"/>
              <a:cs typeface="Georgia"/>
              <a:sym typeface="Georgia"/>
            </a:endParaRPr>
          </a:p>
          <a:p>
            <a:pPr indent="0" lvl="0" marL="0" rtl="0" algn="l">
              <a:lnSpc>
                <a:spcPct val="105000"/>
              </a:lnSpc>
              <a:spcBef>
                <a:spcPts val="1200"/>
              </a:spcBef>
              <a:spcAft>
                <a:spcPts val="0"/>
              </a:spcAft>
              <a:buSzPts val="523"/>
              <a:buNone/>
            </a:pPr>
            <a:r>
              <a:rPr lang="en" sz="1600">
                <a:latin typeface="Georgia"/>
                <a:ea typeface="Georgia"/>
                <a:cs typeface="Georgia"/>
                <a:sym typeface="Georgia"/>
              </a:rPr>
              <a:t>Common Risk Measures:</a:t>
            </a:r>
            <a:endParaRPr sz="1600">
              <a:latin typeface="Georgia"/>
              <a:ea typeface="Georgia"/>
              <a:cs typeface="Georgia"/>
              <a:sym typeface="Georgia"/>
            </a:endParaRPr>
          </a:p>
          <a:p>
            <a:pPr indent="-330200" lvl="0" marL="457200" rtl="0" algn="l">
              <a:lnSpc>
                <a:spcPct val="105000"/>
              </a:lnSpc>
              <a:spcBef>
                <a:spcPts val="1200"/>
              </a:spcBef>
              <a:spcAft>
                <a:spcPts val="0"/>
              </a:spcAft>
              <a:buSzPts val="1600"/>
              <a:buFont typeface="Georgia"/>
              <a:buChar char="●"/>
            </a:pPr>
            <a:r>
              <a:rPr lang="en" sz="1600">
                <a:latin typeface="Georgia"/>
                <a:ea typeface="Georgia"/>
                <a:cs typeface="Georgia"/>
                <a:sym typeface="Georgia"/>
              </a:rPr>
              <a:t>Variance (Traditional measure).</a:t>
            </a:r>
            <a:endParaRPr sz="1600">
              <a:latin typeface="Georgia"/>
              <a:ea typeface="Georgia"/>
              <a:cs typeface="Georgia"/>
              <a:sym typeface="Georgia"/>
            </a:endParaRPr>
          </a:p>
          <a:p>
            <a:pPr indent="-330200" lvl="0" marL="457200" rtl="0" algn="l">
              <a:lnSpc>
                <a:spcPct val="105000"/>
              </a:lnSpc>
              <a:spcBef>
                <a:spcPts val="0"/>
              </a:spcBef>
              <a:spcAft>
                <a:spcPts val="0"/>
              </a:spcAft>
              <a:buSzPts val="1600"/>
              <a:buFont typeface="Georgia"/>
              <a:buChar char="●"/>
            </a:pPr>
            <a:r>
              <a:rPr lang="en" sz="1600">
                <a:latin typeface="Georgia"/>
                <a:ea typeface="Georgia"/>
                <a:cs typeface="Georgia"/>
                <a:sym typeface="Georgia"/>
              </a:rPr>
              <a:t>Value at Risk (VaR).</a:t>
            </a:r>
            <a:endParaRPr sz="1600">
              <a:latin typeface="Georgia"/>
              <a:ea typeface="Georgia"/>
              <a:cs typeface="Georgia"/>
              <a:sym typeface="Georgia"/>
            </a:endParaRPr>
          </a:p>
          <a:p>
            <a:pPr indent="-330200" lvl="0" marL="457200" rtl="0" algn="l">
              <a:lnSpc>
                <a:spcPct val="105000"/>
              </a:lnSpc>
              <a:spcBef>
                <a:spcPts val="0"/>
              </a:spcBef>
              <a:spcAft>
                <a:spcPts val="0"/>
              </a:spcAft>
              <a:buSzPts val="1600"/>
              <a:buFont typeface="Georgia"/>
              <a:buChar char="●"/>
            </a:pPr>
            <a:r>
              <a:rPr lang="en" sz="1600">
                <a:latin typeface="Georgia"/>
                <a:ea typeface="Georgia"/>
                <a:cs typeface="Georgia"/>
                <a:sym typeface="Georgia"/>
              </a:rPr>
              <a:t>Conditional Value at Risk (CVaR).</a:t>
            </a:r>
            <a:endParaRPr sz="1600">
              <a:latin typeface="Georgia"/>
              <a:ea typeface="Georgia"/>
              <a:cs typeface="Georgia"/>
              <a:sym typeface="Georgia"/>
            </a:endParaRPr>
          </a:p>
          <a:p>
            <a:pPr indent="0" lvl="0" marL="0" rtl="0" algn="l">
              <a:lnSpc>
                <a:spcPct val="105000"/>
              </a:lnSpc>
              <a:spcBef>
                <a:spcPts val="1200"/>
              </a:spcBef>
              <a:spcAft>
                <a:spcPts val="1200"/>
              </a:spcAft>
              <a:buSzPts val="523"/>
              <a:buNone/>
            </a:pPr>
            <a:r>
              <a:t/>
            </a:r>
            <a:endParaRPr sz="16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t>Variance as a Risk Measure</a:t>
            </a:r>
            <a:endParaRPr b="1" sz="4000"/>
          </a:p>
        </p:txBody>
      </p:sp>
      <p:sp>
        <p:nvSpPr>
          <p:cNvPr id="218" name="Google Shape;218;p26"/>
          <p:cNvSpPr txBox="1"/>
          <p:nvPr>
            <p:ph idx="1" type="body"/>
          </p:nvPr>
        </p:nvSpPr>
        <p:spPr>
          <a:xfrm>
            <a:off x="819150" y="1990725"/>
            <a:ext cx="35739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Georgia"/>
              <a:buChar char="●"/>
            </a:pPr>
            <a:r>
              <a:rPr lang="en" sz="1600">
                <a:latin typeface="Georgia"/>
                <a:ea typeface="Georgia"/>
                <a:cs typeface="Georgia"/>
                <a:sym typeface="Georgia"/>
              </a:rPr>
              <a:t>Measures the dispersion of asset returns around the mean</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High variance means higher risk only under the assumption of normal distribution of return</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Variance can barely depict the downside risk if return is not symmetric around the mean</a:t>
            </a:r>
            <a:endParaRPr sz="1600">
              <a:latin typeface="Georgia"/>
              <a:ea typeface="Georgia"/>
              <a:cs typeface="Georgia"/>
              <a:sym typeface="Georgia"/>
            </a:endParaRPr>
          </a:p>
        </p:txBody>
      </p:sp>
      <p:pic>
        <p:nvPicPr>
          <p:cNvPr id="219" name="Google Shape;219;p26"/>
          <p:cNvPicPr preferRelativeResize="0"/>
          <p:nvPr/>
        </p:nvPicPr>
        <p:blipFill>
          <a:blip r:embed="rId3">
            <a:alphaModFix/>
          </a:blip>
          <a:stretch>
            <a:fillRect/>
          </a:stretch>
        </p:blipFill>
        <p:spPr>
          <a:xfrm>
            <a:off x="4393050" y="1510500"/>
            <a:ext cx="4069025" cy="3328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t>Introduction to VaR</a:t>
            </a:r>
            <a:endParaRPr b="1" sz="4000"/>
          </a:p>
        </p:txBody>
      </p:sp>
      <p:sp>
        <p:nvSpPr>
          <p:cNvPr id="225" name="Google Shape;225;p27"/>
          <p:cNvSpPr txBox="1"/>
          <p:nvPr>
            <p:ph idx="1" type="body"/>
          </p:nvPr>
        </p:nvSpPr>
        <p:spPr>
          <a:xfrm>
            <a:off x="819150" y="1990725"/>
            <a:ext cx="4278600" cy="28146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1600">
                <a:solidFill>
                  <a:srgbClr val="000000"/>
                </a:solidFill>
                <a:latin typeface="Georgia"/>
                <a:ea typeface="Georgia"/>
                <a:cs typeface="Georgia"/>
                <a:sym typeface="Georgia"/>
              </a:rPr>
              <a:t>Measures the </a:t>
            </a:r>
            <a:r>
              <a:rPr b="1" lang="en" sz="1600">
                <a:solidFill>
                  <a:srgbClr val="000000"/>
                </a:solidFill>
                <a:latin typeface="Georgia"/>
                <a:ea typeface="Georgia"/>
                <a:cs typeface="Georgia"/>
                <a:sym typeface="Georgia"/>
              </a:rPr>
              <a:t>maximum downside risk</a:t>
            </a:r>
            <a:r>
              <a:rPr lang="en" sz="1600">
                <a:solidFill>
                  <a:srgbClr val="000000"/>
                </a:solidFill>
                <a:latin typeface="Georgia"/>
                <a:ea typeface="Georgia"/>
                <a:cs typeface="Georgia"/>
                <a:sym typeface="Georgia"/>
              </a:rPr>
              <a:t> of a portfolio with a given confidence level.</a:t>
            </a:r>
            <a:endParaRPr sz="1600">
              <a:solidFill>
                <a:srgbClr val="000000"/>
              </a:solidFill>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For a specified probability measure ꞵ, the ꞵ-VaR of the portfolio is the lowest amount 𝛼 such that with probability ꞵ, the loss will not exceed </a:t>
            </a:r>
            <a:r>
              <a:rPr lang="en" sz="1600">
                <a:solidFill>
                  <a:srgbClr val="000000"/>
                </a:solidFill>
                <a:latin typeface="Georgia"/>
                <a:ea typeface="Georgia"/>
                <a:cs typeface="Georgia"/>
                <a:sym typeface="Georgia"/>
              </a:rPr>
              <a:t>𝛼.</a:t>
            </a:r>
            <a:endParaRPr sz="1600">
              <a:solidFill>
                <a:srgbClr val="000000"/>
              </a:solidFill>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Ignores losses beyond the VaR threshold</a:t>
            </a:r>
            <a:endParaRPr sz="1600">
              <a:solidFill>
                <a:srgbClr val="000000"/>
              </a:solidFill>
              <a:latin typeface="Georgia"/>
              <a:ea typeface="Georgia"/>
              <a:cs typeface="Georgia"/>
              <a:sym typeface="Georgia"/>
            </a:endParaRPr>
          </a:p>
        </p:txBody>
      </p:sp>
      <p:pic>
        <p:nvPicPr>
          <p:cNvPr id="226" name="Google Shape;226;p27"/>
          <p:cNvPicPr preferRelativeResize="0"/>
          <p:nvPr/>
        </p:nvPicPr>
        <p:blipFill rotWithShape="1">
          <a:blip r:embed="rId3">
            <a:alphaModFix/>
          </a:blip>
          <a:srcRect b="8378" l="0" r="0" t="7503"/>
          <a:stretch/>
        </p:blipFill>
        <p:spPr>
          <a:xfrm>
            <a:off x="4862625" y="2149225"/>
            <a:ext cx="3958966" cy="2497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t>Introduction to CVaR</a:t>
            </a:r>
            <a:endParaRPr b="1" sz="4000"/>
          </a:p>
        </p:txBody>
      </p:sp>
      <p:sp>
        <p:nvSpPr>
          <p:cNvPr id="232" name="Google Shape;232;p28"/>
          <p:cNvSpPr txBox="1"/>
          <p:nvPr>
            <p:ph idx="1" type="body"/>
          </p:nvPr>
        </p:nvSpPr>
        <p:spPr>
          <a:xfrm>
            <a:off x="819150" y="1990725"/>
            <a:ext cx="54060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Georgia"/>
              <a:buChar char="●"/>
            </a:pPr>
            <a:r>
              <a:rPr lang="en" sz="1600">
                <a:latin typeface="Georgia"/>
                <a:ea typeface="Georgia"/>
                <a:cs typeface="Georgia"/>
                <a:sym typeface="Georgia"/>
              </a:rPr>
              <a:t>Measures the expected loss exceeding VaR</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Complements VaR by accounting for tail risks</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Better measure for extreme loss scenarios</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a:latin typeface="Georgia"/>
                <a:ea typeface="Georgia"/>
                <a:cs typeface="Georgia"/>
                <a:sym typeface="Georgia"/>
              </a:rPr>
              <a:t>Portfolios with low CVaR will have low VaR </a:t>
            </a:r>
            <a:endParaRPr sz="1600">
              <a:latin typeface="Georgia"/>
              <a:ea typeface="Georgia"/>
              <a:cs typeface="Georgia"/>
              <a:sym typeface="Georgia"/>
            </a:endParaRPr>
          </a:p>
          <a:p>
            <a:pPr indent="0" lvl="0" marL="457200" rtl="0" algn="l">
              <a:spcBef>
                <a:spcPts val="1200"/>
              </a:spcBef>
              <a:spcAft>
                <a:spcPts val="1200"/>
              </a:spcAft>
              <a:buNone/>
            </a:pPr>
            <a:r>
              <a:t/>
            </a:r>
            <a:endParaRPr sz="1600">
              <a:latin typeface="Georgia"/>
              <a:ea typeface="Georgia"/>
              <a:cs typeface="Georgia"/>
              <a:sym typeface="Georgia"/>
            </a:endParaRPr>
          </a:p>
        </p:txBody>
      </p:sp>
      <p:pic>
        <p:nvPicPr>
          <p:cNvPr id="233" name="Google Shape;233;p28"/>
          <p:cNvPicPr preferRelativeResize="0"/>
          <p:nvPr/>
        </p:nvPicPr>
        <p:blipFill>
          <a:blip r:embed="rId3">
            <a:alphaModFix/>
          </a:blip>
          <a:stretch>
            <a:fillRect/>
          </a:stretch>
        </p:blipFill>
        <p:spPr>
          <a:xfrm>
            <a:off x="5573250" y="1856175"/>
            <a:ext cx="3265951" cy="27170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aphicFrame>
        <p:nvGraphicFramePr>
          <p:cNvPr id="238" name="Google Shape;238;p29"/>
          <p:cNvGraphicFramePr/>
          <p:nvPr/>
        </p:nvGraphicFramePr>
        <p:xfrm>
          <a:off x="423213" y="543950"/>
          <a:ext cx="3000000" cy="3000000"/>
        </p:xfrm>
        <a:graphic>
          <a:graphicData uri="http://schemas.openxmlformats.org/drawingml/2006/table">
            <a:tbl>
              <a:tblPr>
                <a:noFill/>
                <a:tableStyleId>{C86CA3D8-05AD-46B1-84F8-E92C0FDB9080}</a:tableStyleId>
              </a:tblPr>
              <a:tblGrid>
                <a:gridCol w="1131475"/>
                <a:gridCol w="2481325"/>
                <a:gridCol w="2163725"/>
                <a:gridCol w="2521025"/>
              </a:tblGrid>
              <a:tr h="1076650">
                <a:tc>
                  <a:txBody>
                    <a:bodyPr/>
                    <a:lstStyle/>
                    <a:p>
                      <a:pPr indent="0" lvl="0" marL="0" rtl="0" algn="ctr">
                        <a:lnSpc>
                          <a:spcPct val="115000"/>
                        </a:lnSpc>
                        <a:spcBef>
                          <a:spcPts val="0"/>
                        </a:spcBef>
                        <a:spcAft>
                          <a:spcPts val="0"/>
                        </a:spcAft>
                        <a:buNone/>
                      </a:pPr>
                      <a:r>
                        <a:rPr b="1" lang="en" sz="1600">
                          <a:latin typeface="Georgia"/>
                          <a:ea typeface="Georgia"/>
                          <a:cs typeface="Georgia"/>
                          <a:sym typeface="Georgia"/>
                        </a:rPr>
                        <a:t>Risk Measure</a:t>
                      </a:r>
                      <a:endParaRPr b="1" sz="1600">
                        <a:latin typeface="Georgia"/>
                        <a:ea typeface="Georgia"/>
                        <a:cs typeface="Georgia"/>
                        <a:sym typeface="Georgia"/>
                      </a:endParaRPr>
                    </a:p>
                  </a:txBody>
                  <a:tcPr marT="91425" marB="91425" marR="91425" marL="91425"/>
                </a:tc>
                <a:tc>
                  <a:txBody>
                    <a:bodyPr/>
                    <a:lstStyle/>
                    <a:p>
                      <a:pPr indent="0" lvl="0" marL="0" rtl="0" algn="ctr">
                        <a:lnSpc>
                          <a:spcPct val="115000"/>
                        </a:lnSpc>
                        <a:spcBef>
                          <a:spcPts val="0"/>
                        </a:spcBef>
                        <a:spcAft>
                          <a:spcPts val="0"/>
                        </a:spcAft>
                        <a:buNone/>
                      </a:pPr>
                      <a:r>
                        <a:rPr b="1" lang="en" sz="1600">
                          <a:latin typeface="Georgia"/>
                          <a:ea typeface="Georgia"/>
                          <a:cs typeface="Georgia"/>
                          <a:sym typeface="Georgia"/>
                        </a:rPr>
                        <a:t>Description</a:t>
                      </a:r>
                      <a:endParaRPr b="1" sz="1600">
                        <a:latin typeface="Georgia"/>
                        <a:ea typeface="Georgia"/>
                        <a:cs typeface="Georgia"/>
                        <a:sym typeface="Georgia"/>
                      </a:endParaRPr>
                    </a:p>
                  </a:txBody>
                  <a:tcPr marT="91425" marB="91425" marR="91425" marL="91425"/>
                </a:tc>
                <a:tc>
                  <a:txBody>
                    <a:bodyPr/>
                    <a:lstStyle/>
                    <a:p>
                      <a:pPr indent="0" lvl="0" marL="0" rtl="0" algn="ctr">
                        <a:lnSpc>
                          <a:spcPct val="115000"/>
                        </a:lnSpc>
                        <a:spcBef>
                          <a:spcPts val="0"/>
                        </a:spcBef>
                        <a:spcAft>
                          <a:spcPts val="0"/>
                        </a:spcAft>
                        <a:buNone/>
                      </a:pPr>
                      <a:r>
                        <a:rPr b="1" lang="en" sz="1600">
                          <a:latin typeface="Georgia"/>
                          <a:ea typeface="Georgia"/>
                          <a:cs typeface="Georgia"/>
                          <a:sym typeface="Georgia"/>
                        </a:rPr>
                        <a:t>Strengths</a:t>
                      </a:r>
                      <a:endParaRPr b="1" sz="1600">
                        <a:latin typeface="Georgia"/>
                        <a:ea typeface="Georgia"/>
                        <a:cs typeface="Georgia"/>
                        <a:sym typeface="Georgia"/>
                      </a:endParaRPr>
                    </a:p>
                  </a:txBody>
                  <a:tcPr marT="91425" marB="91425" marR="91425" marL="91425"/>
                </a:tc>
                <a:tc>
                  <a:txBody>
                    <a:bodyPr/>
                    <a:lstStyle/>
                    <a:p>
                      <a:pPr indent="0" lvl="0" marL="0" rtl="0" algn="ctr">
                        <a:lnSpc>
                          <a:spcPct val="115000"/>
                        </a:lnSpc>
                        <a:spcBef>
                          <a:spcPts val="0"/>
                        </a:spcBef>
                        <a:spcAft>
                          <a:spcPts val="0"/>
                        </a:spcAft>
                        <a:buNone/>
                      </a:pPr>
                      <a:r>
                        <a:rPr b="1" lang="en" sz="1600">
                          <a:latin typeface="Georgia"/>
                          <a:ea typeface="Georgia"/>
                          <a:cs typeface="Georgia"/>
                          <a:sym typeface="Georgia"/>
                        </a:rPr>
                        <a:t>Limitations</a:t>
                      </a:r>
                      <a:endParaRPr b="1" sz="1600">
                        <a:latin typeface="Georgia"/>
                        <a:ea typeface="Georgia"/>
                        <a:cs typeface="Georgia"/>
                        <a:sym typeface="Georgia"/>
                      </a:endParaRPr>
                    </a:p>
                  </a:txBody>
                  <a:tcPr marT="91425" marB="91425" marR="91425" marL="91425"/>
                </a:tc>
              </a:tr>
              <a:tr h="992975">
                <a:tc>
                  <a:txBody>
                    <a:bodyPr/>
                    <a:lstStyle/>
                    <a:p>
                      <a:pPr indent="0" lvl="0" marL="0" rtl="0" algn="l">
                        <a:spcBef>
                          <a:spcPts val="0"/>
                        </a:spcBef>
                        <a:spcAft>
                          <a:spcPts val="0"/>
                        </a:spcAft>
                        <a:buNone/>
                      </a:pPr>
                      <a:r>
                        <a:rPr lang="en" sz="1600">
                          <a:latin typeface="Georgia"/>
                          <a:ea typeface="Georgia"/>
                          <a:cs typeface="Georgia"/>
                          <a:sym typeface="Georgia"/>
                        </a:rPr>
                        <a:t>Variance</a:t>
                      </a:r>
                      <a:endParaRPr sz="16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600">
                          <a:latin typeface="Georgia"/>
                          <a:ea typeface="Georgia"/>
                          <a:cs typeface="Georgia"/>
                          <a:sym typeface="Georgia"/>
                        </a:rPr>
                        <a:t>Dispersion of returns around mean</a:t>
                      </a:r>
                      <a:endParaRPr sz="16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600">
                          <a:latin typeface="Georgia"/>
                          <a:ea typeface="Georgia"/>
                          <a:cs typeface="Georgia"/>
                          <a:sym typeface="Georgia"/>
                        </a:rPr>
                        <a:t>Simple, widely used</a:t>
                      </a:r>
                      <a:endParaRPr sz="16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600">
                          <a:latin typeface="Georgia"/>
                          <a:ea typeface="Georgia"/>
                          <a:cs typeface="Georgia"/>
                          <a:sym typeface="Georgia"/>
                        </a:rPr>
                        <a:t>Fails for asymmetrical distributions</a:t>
                      </a:r>
                      <a:endParaRPr sz="1600">
                        <a:latin typeface="Georgia"/>
                        <a:ea typeface="Georgia"/>
                        <a:cs typeface="Georgia"/>
                        <a:sym typeface="Georgia"/>
                      </a:endParaRPr>
                    </a:p>
                  </a:txBody>
                  <a:tcPr marT="91425" marB="91425" marR="91425" marL="91425"/>
                </a:tc>
              </a:tr>
              <a:tr h="992975">
                <a:tc>
                  <a:txBody>
                    <a:bodyPr/>
                    <a:lstStyle/>
                    <a:p>
                      <a:pPr indent="0" lvl="0" marL="0" rtl="0" algn="l">
                        <a:spcBef>
                          <a:spcPts val="0"/>
                        </a:spcBef>
                        <a:spcAft>
                          <a:spcPts val="0"/>
                        </a:spcAft>
                        <a:buNone/>
                      </a:pPr>
                      <a:r>
                        <a:rPr lang="en" sz="1600">
                          <a:latin typeface="Georgia"/>
                          <a:ea typeface="Georgia"/>
                          <a:cs typeface="Georgia"/>
                          <a:sym typeface="Georgia"/>
                        </a:rPr>
                        <a:t>VaR</a:t>
                      </a:r>
                      <a:endParaRPr sz="16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600">
                          <a:latin typeface="Georgia"/>
                          <a:ea typeface="Georgia"/>
                          <a:cs typeface="Georgia"/>
                          <a:sym typeface="Georgia"/>
                        </a:rPr>
                        <a:t>Maximum loss at confidence level</a:t>
                      </a:r>
                      <a:endParaRPr sz="16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600">
                          <a:latin typeface="Georgia"/>
                          <a:ea typeface="Georgia"/>
                          <a:cs typeface="Georgia"/>
                          <a:sym typeface="Georgia"/>
                        </a:rPr>
                        <a:t>Easy to interpret for investors</a:t>
                      </a:r>
                      <a:endParaRPr sz="16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600">
                          <a:latin typeface="Georgia"/>
                          <a:ea typeface="Georgia"/>
                          <a:cs typeface="Georgia"/>
                          <a:sym typeface="Georgia"/>
                        </a:rPr>
                        <a:t>Ignores tail losses</a:t>
                      </a:r>
                      <a:endParaRPr sz="1600">
                        <a:latin typeface="Georgia"/>
                        <a:ea typeface="Georgia"/>
                        <a:cs typeface="Georgia"/>
                        <a:sym typeface="Georgia"/>
                      </a:endParaRPr>
                    </a:p>
                  </a:txBody>
                  <a:tcPr marT="91425" marB="91425" marR="91425" marL="91425"/>
                </a:tc>
              </a:tr>
              <a:tr h="992975">
                <a:tc>
                  <a:txBody>
                    <a:bodyPr/>
                    <a:lstStyle/>
                    <a:p>
                      <a:pPr indent="0" lvl="0" marL="0" rtl="0" algn="l">
                        <a:spcBef>
                          <a:spcPts val="0"/>
                        </a:spcBef>
                        <a:spcAft>
                          <a:spcPts val="0"/>
                        </a:spcAft>
                        <a:buNone/>
                      </a:pPr>
                      <a:r>
                        <a:rPr lang="en" sz="1600">
                          <a:latin typeface="Georgia"/>
                          <a:ea typeface="Georgia"/>
                          <a:cs typeface="Georgia"/>
                          <a:sym typeface="Georgia"/>
                        </a:rPr>
                        <a:t>CVaR</a:t>
                      </a:r>
                      <a:endParaRPr sz="16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600">
                          <a:latin typeface="Georgia"/>
                          <a:ea typeface="Georgia"/>
                          <a:cs typeface="Georgia"/>
                          <a:sym typeface="Georgia"/>
                        </a:rPr>
                        <a:t>Expected loss beyond VaR</a:t>
                      </a:r>
                      <a:endParaRPr sz="16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600">
                          <a:latin typeface="Georgia"/>
                          <a:ea typeface="Georgia"/>
                          <a:cs typeface="Georgia"/>
                          <a:sym typeface="Georgia"/>
                        </a:rPr>
                        <a:t>Captures tail risk, more robust</a:t>
                      </a:r>
                      <a:endParaRPr sz="16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600">
                          <a:latin typeface="Georgia"/>
                          <a:ea typeface="Georgia"/>
                          <a:cs typeface="Georgia"/>
                          <a:sym typeface="Georgia"/>
                        </a:rPr>
                        <a:t>Computationally intensive</a:t>
                      </a:r>
                      <a:endParaRPr sz="1600">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819150" y="528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t>Mathematics of VaR and CVaR</a:t>
            </a:r>
            <a:endParaRPr b="1" sz="4000"/>
          </a:p>
        </p:txBody>
      </p:sp>
      <p:pic>
        <p:nvPicPr>
          <p:cNvPr id="244" name="Google Shape;244;p30"/>
          <p:cNvPicPr preferRelativeResize="0"/>
          <p:nvPr/>
        </p:nvPicPr>
        <p:blipFill>
          <a:blip r:embed="rId3">
            <a:alphaModFix/>
          </a:blip>
          <a:stretch>
            <a:fillRect/>
          </a:stretch>
        </p:blipFill>
        <p:spPr>
          <a:xfrm>
            <a:off x="819151" y="1483162"/>
            <a:ext cx="7642800" cy="1443224"/>
          </a:xfrm>
          <a:prstGeom prst="rect">
            <a:avLst/>
          </a:prstGeom>
          <a:noFill/>
          <a:ln>
            <a:noFill/>
          </a:ln>
        </p:spPr>
      </p:pic>
      <p:pic>
        <p:nvPicPr>
          <p:cNvPr id="245" name="Google Shape;245;p30"/>
          <p:cNvPicPr preferRelativeResize="0"/>
          <p:nvPr/>
        </p:nvPicPr>
        <p:blipFill>
          <a:blip r:embed="rId4">
            <a:alphaModFix/>
          </a:blip>
          <a:stretch>
            <a:fillRect/>
          </a:stretch>
        </p:blipFill>
        <p:spPr>
          <a:xfrm>
            <a:off x="1969000" y="2820673"/>
            <a:ext cx="5664400" cy="204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1"/>
          <p:cNvPicPr preferRelativeResize="0"/>
          <p:nvPr/>
        </p:nvPicPr>
        <p:blipFill>
          <a:blip r:embed="rId3">
            <a:alphaModFix/>
          </a:blip>
          <a:stretch>
            <a:fillRect/>
          </a:stretch>
        </p:blipFill>
        <p:spPr>
          <a:xfrm>
            <a:off x="511262" y="495250"/>
            <a:ext cx="8121476" cy="2284950"/>
          </a:xfrm>
          <a:prstGeom prst="rect">
            <a:avLst/>
          </a:prstGeom>
          <a:noFill/>
          <a:ln>
            <a:noFill/>
          </a:ln>
        </p:spPr>
      </p:pic>
      <p:pic>
        <p:nvPicPr>
          <p:cNvPr id="251" name="Google Shape;251;p31"/>
          <p:cNvPicPr preferRelativeResize="0"/>
          <p:nvPr/>
        </p:nvPicPr>
        <p:blipFill>
          <a:blip r:embed="rId4">
            <a:alphaModFix/>
          </a:blip>
          <a:stretch>
            <a:fillRect/>
          </a:stretch>
        </p:blipFill>
        <p:spPr>
          <a:xfrm>
            <a:off x="881063" y="3390600"/>
            <a:ext cx="7381875" cy="857250"/>
          </a:xfrm>
          <a:prstGeom prst="rect">
            <a:avLst/>
          </a:prstGeom>
          <a:noFill/>
          <a:ln>
            <a:noFill/>
          </a:ln>
        </p:spPr>
      </p:pic>
      <p:sp>
        <p:nvSpPr>
          <p:cNvPr id="252" name="Google Shape;252;p31"/>
          <p:cNvSpPr txBox="1"/>
          <p:nvPr/>
        </p:nvSpPr>
        <p:spPr>
          <a:xfrm>
            <a:off x="511250" y="736425"/>
            <a:ext cx="8985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35" name="Google Shape;135;p14"/>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36" name="Google Shape;136;p14"/>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nvSpPr>
        <p:spPr>
          <a:xfrm>
            <a:off x="456000" y="1504300"/>
            <a:ext cx="8232000" cy="2647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2000"/>
          </a:p>
          <a:p>
            <a:pPr indent="-355600" lvl="0" marL="457200" rtl="0" algn="l">
              <a:spcBef>
                <a:spcPts val="0"/>
              </a:spcBef>
              <a:spcAft>
                <a:spcPts val="0"/>
              </a:spcAft>
              <a:buSzPts val="2000"/>
              <a:buAutoNum type="arabicPeriod"/>
            </a:pPr>
            <a:r>
              <a:rPr b="1" lang="en" sz="2000"/>
              <a:t>Return</a:t>
            </a:r>
            <a:r>
              <a:rPr lang="en" sz="2000"/>
              <a:t>: 20.7391</a:t>
            </a:r>
            <a:endParaRPr sz="2000"/>
          </a:p>
          <a:p>
            <a:pPr indent="-355600" lvl="0" marL="457200" rtl="0" algn="l">
              <a:spcBef>
                <a:spcPts val="0"/>
              </a:spcBef>
              <a:spcAft>
                <a:spcPts val="0"/>
              </a:spcAft>
              <a:buSzPts val="2000"/>
              <a:buAutoNum type="arabicPeriod"/>
            </a:pPr>
            <a:r>
              <a:rPr b="1" lang="en" sz="2000"/>
              <a:t>Final Portfolio Value</a:t>
            </a:r>
            <a:r>
              <a:rPr lang="en" sz="2000"/>
              <a:t>: 12,073,915.01</a:t>
            </a:r>
            <a:endParaRPr sz="2000"/>
          </a:p>
          <a:p>
            <a:pPr indent="-355600" lvl="0" marL="457200" rtl="0" algn="l">
              <a:spcBef>
                <a:spcPts val="0"/>
              </a:spcBef>
              <a:spcAft>
                <a:spcPts val="0"/>
              </a:spcAft>
              <a:buSzPts val="2000"/>
              <a:buAutoNum type="arabicPeriod"/>
            </a:pPr>
            <a:r>
              <a:rPr b="1" lang="en" sz="2000"/>
              <a:t>Optimized Risk</a:t>
            </a:r>
            <a:r>
              <a:rPr lang="en" sz="2000"/>
              <a:t>: 0.00157</a:t>
            </a:r>
            <a:endParaRPr sz="2000"/>
          </a:p>
          <a:p>
            <a:pPr indent="-355600" lvl="0" marL="457200" rtl="0" algn="l">
              <a:spcBef>
                <a:spcPts val="0"/>
              </a:spcBef>
              <a:spcAft>
                <a:spcPts val="0"/>
              </a:spcAft>
              <a:buSzPts val="2000"/>
              <a:buAutoNum type="arabicPeriod"/>
            </a:pPr>
            <a:r>
              <a:rPr b="1" lang="en" sz="2000"/>
              <a:t>Optimal Weights</a:t>
            </a:r>
            <a:r>
              <a:rPr lang="en" sz="2000"/>
              <a:t>: [0.084, 0.163, 0, 0.204, 0, 0, 0.502, 0, 0.045, 0]</a:t>
            </a:r>
            <a:endParaRPr sz="2000"/>
          </a:p>
          <a:p>
            <a:pPr indent="-355600" lvl="0" marL="457200" rtl="0" algn="l">
              <a:spcBef>
                <a:spcPts val="0"/>
              </a:spcBef>
              <a:spcAft>
                <a:spcPts val="0"/>
              </a:spcAft>
              <a:buSzPts val="2000"/>
              <a:buAutoNum type="arabicPeriod"/>
            </a:pPr>
            <a:r>
              <a:rPr b="1" lang="en" sz="2000"/>
              <a:t>Value at Risk (VaR)</a:t>
            </a:r>
            <a:r>
              <a:rPr lang="en" sz="2000"/>
              <a:t>: 0.0439</a:t>
            </a:r>
            <a:endParaRPr sz="2000"/>
          </a:p>
          <a:p>
            <a:pPr indent="-355600" lvl="0" marL="457200" rtl="0" algn="l">
              <a:spcBef>
                <a:spcPts val="0"/>
              </a:spcBef>
              <a:spcAft>
                <a:spcPts val="0"/>
              </a:spcAft>
              <a:buSzPts val="2000"/>
              <a:buAutoNum type="arabicPeriod"/>
            </a:pPr>
            <a:r>
              <a:rPr b="1" lang="en" sz="2000"/>
              <a:t>Conditional Value at Risk (CVaR)</a:t>
            </a:r>
            <a:r>
              <a:rPr lang="en" sz="2000"/>
              <a:t>: 0.0450</a:t>
            </a:r>
            <a:endParaRPr sz="2000"/>
          </a:p>
          <a:p>
            <a:pPr indent="0" lvl="0" marL="0" rtl="0" algn="l">
              <a:spcBef>
                <a:spcPts val="0"/>
              </a:spcBef>
              <a:spcAft>
                <a:spcPts val="0"/>
              </a:spcAft>
              <a:buNone/>
            </a:pPr>
            <a:r>
              <a:t/>
            </a:r>
            <a:endParaRPr sz="2000"/>
          </a:p>
        </p:txBody>
      </p:sp>
      <p:sp>
        <p:nvSpPr>
          <p:cNvPr id="258" name="Google Shape;258;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t>Results </a:t>
            </a:r>
            <a:endParaRPr b="1"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t>CVaR over VaR</a:t>
            </a:r>
            <a:endParaRPr b="1" sz="4000"/>
          </a:p>
        </p:txBody>
      </p:sp>
      <p:sp>
        <p:nvSpPr>
          <p:cNvPr id="264" name="Google Shape;264;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Georgia"/>
                <a:ea typeface="Georgia"/>
                <a:cs typeface="Georgia"/>
                <a:sym typeface="Georgia"/>
              </a:rPr>
              <a:t>Coherence</a:t>
            </a:r>
            <a:r>
              <a:rPr lang="en" sz="1600">
                <a:solidFill>
                  <a:srgbClr val="000000"/>
                </a:solidFill>
                <a:latin typeface="Georgia"/>
                <a:ea typeface="Georgia"/>
                <a:cs typeface="Georgia"/>
                <a:sym typeface="Georgia"/>
              </a:rPr>
              <a:t>: CVaR satisfies key properties like subadditivity, convexity, and positive homogeneity; VaR often fails these criteria.</a:t>
            </a:r>
            <a:endParaRPr sz="1600">
              <a:solidFill>
                <a:srgbClr val="000000"/>
              </a:solidFill>
              <a:latin typeface="Georgia"/>
              <a:ea typeface="Georgia"/>
              <a:cs typeface="Georgia"/>
              <a:sym typeface="Georgia"/>
            </a:endParaRPr>
          </a:p>
          <a:p>
            <a:pPr indent="0" lvl="0" marL="0" rtl="0" algn="l">
              <a:spcBef>
                <a:spcPts val="1200"/>
              </a:spcBef>
              <a:spcAft>
                <a:spcPts val="0"/>
              </a:spcAft>
              <a:buNone/>
            </a:pPr>
            <a:r>
              <a:rPr b="1" lang="en" sz="1600">
                <a:solidFill>
                  <a:srgbClr val="000000"/>
                </a:solidFill>
                <a:latin typeface="Georgia"/>
                <a:ea typeface="Georgia"/>
                <a:cs typeface="Georgia"/>
                <a:sym typeface="Georgia"/>
              </a:rPr>
              <a:t>Optimization-Friendly</a:t>
            </a:r>
            <a:r>
              <a:rPr lang="en" sz="1600">
                <a:solidFill>
                  <a:srgbClr val="000000"/>
                </a:solidFill>
                <a:latin typeface="Georgia"/>
                <a:ea typeface="Georgia"/>
                <a:cs typeface="Georgia"/>
                <a:sym typeface="Georgia"/>
              </a:rPr>
              <a:t>: CVaR is convex and easier to optimize, unlike VaR, which can exhibit multiple local extrema.</a:t>
            </a:r>
            <a:endParaRPr sz="1600">
              <a:solidFill>
                <a:srgbClr val="000000"/>
              </a:solidFill>
              <a:latin typeface="Georgia"/>
              <a:ea typeface="Georgia"/>
              <a:cs typeface="Georgia"/>
              <a:sym typeface="Georgia"/>
            </a:endParaRPr>
          </a:p>
          <a:p>
            <a:pPr indent="0" lvl="0" marL="0" rtl="0" algn="l">
              <a:spcBef>
                <a:spcPts val="1200"/>
              </a:spcBef>
              <a:spcAft>
                <a:spcPts val="0"/>
              </a:spcAft>
              <a:buNone/>
            </a:pPr>
            <a:r>
              <a:rPr b="1" lang="en" sz="1600">
                <a:solidFill>
                  <a:srgbClr val="000000"/>
                </a:solidFill>
                <a:latin typeface="Georgia"/>
                <a:ea typeface="Georgia"/>
                <a:cs typeface="Georgia"/>
                <a:sym typeface="Georgia"/>
              </a:rPr>
              <a:t>Better Risk Capture</a:t>
            </a:r>
            <a:r>
              <a:rPr lang="en" sz="1600">
                <a:solidFill>
                  <a:srgbClr val="000000"/>
                </a:solidFill>
                <a:latin typeface="Georgia"/>
                <a:ea typeface="Georgia"/>
                <a:cs typeface="Georgia"/>
                <a:sym typeface="Georgia"/>
              </a:rPr>
              <a:t>: CVaR accounts for tail risk beyond the VaR threshold, offering a more complete view of extreme losses.</a:t>
            </a:r>
            <a:endParaRPr sz="1600">
              <a:solidFill>
                <a:srgbClr val="000000"/>
              </a:solidFill>
              <a:latin typeface="Georgia"/>
              <a:ea typeface="Georgia"/>
              <a:cs typeface="Georgia"/>
              <a:sym typeface="Georgia"/>
            </a:endParaRPr>
          </a:p>
          <a:p>
            <a:pPr indent="0" lvl="0" marL="0" rtl="0" algn="l">
              <a:spcBef>
                <a:spcPts val="1200"/>
              </a:spcBef>
              <a:spcAft>
                <a:spcPts val="1200"/>
              </a:spcAft>
              <a:buNone/>
            </a:pPr>
            <a:r>
              <a:t/>
            </a:r>
            <a:endParaRPr sz="1600">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398375" y="352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Covariance Matrix Robustness</a:t>
            </a:r>
            <a:endParaRPr b="1"/>
          </a:p>
        </p:txBody>
      </p:sp>
      <p:sp>
        <p:nvSpPr>
          <p:cNvPr id="270" name="Google Shape;270;p34"/>
          <p:cNvSpPr txBox="1"/>
          <p:nvPr>
            <p:ph idx="1" type="body"/>
          </p:nvPr>
        </p:nvSpPr>
        <p:spPr>
          <a:xfrm>
            <a:off x="311325" y="1144850"/>
            <a:ext cx="7505700" cy="26946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1200"/>
              </a:spcBef>
              <a:spcAft>
                <a:spcPts val="0"/>
              </a:spcAft>
              <a:buClr>
                <a:srgbClr val="000000"/>
              </a:buClr>
              <a:buSzPts val="1600"/>
              <a:buFont typeface="Arial"/>
              <a:buChar char="●"/>
            </a:pPr>
            <a:r>
              <a:rPr lang="en" sz="1600"/>
              <a:t>Covariance matrices are critical in portfolio optimization, but raw estimates can be noisy and unstable, especially with limited data.</a:t>
            </a:r>
            <a:endParaRPr sz="1600"/>
          </a:p>
          <a:p>
            <a:pPr indent="-330200" lvl="0" marL="457200" rtl="0" algn="l">
              <a:lnSpc>
                <a:spcPct val="105000"/>
              </a:lnSpc>
              <a:spcBef>
                <a:spcPts val="0"/>
              </a:spcBef>
              <a:spcAft>
                <a:spcPts val="0"/>
              </a:spcAft>
              <a:buClr>
                <a:srgbClr val="000000"/>
              </a:buClr>
              <a:buSzPts val="1600"/>
              <a:buFont typeface="Arial"/>
              <a:buChar char="●"/>
            </a:pPr>
            <a:r>
              <a:rPr lang="en" sz="1600"/>
              <a:t>Robust methods improve stability and reduce overfitting, ensuring more reliable risk assessments.</a:t>
            </a:r>
            <a:endParaRPr sz="1600"/>
          </a:p>
          <a:p>
            <a:pPr indent="457200" lvl="0" marL="0" rtl="0" algn="l">
              <a:lnSpc>
                <a:spcPct val="105000"/>
              </a:lnSpc>
              <a:spcBef>
                <a:spcPts val="1200"/>
              </a:spcBef>
              <a:spcAft>
                <a:spcPts val="0"/>
              </a:spcAft>
              <a:buNone/>
            </a:pPr>
            <a:r>
              <a:rPr b="1" lang="en" sz="1600">
                <a:solidFill>
                  <a:srgbClr val="000000"/>
                </a:solidFill>
                <a:latin typeface="Arial"/>
                <a:ea typeface="Arial"/>
                <a:cs typeface="Arial"/>
                <a:sym typeface="Arial"/>
              </a:rPr>
              <a:t>Ledoit-Wolf Shrinkage</a:t>
            </a:r>
            <a:endParaRPr b="1" sz="1600">
              <a:solidFill>
                <a:srgbClr val="000000"/>
              </a:solidFill>
              <a:latin typeface="Arial"/>
              <a:ea typeface="Arial"/>
              <a:cs typeface="Arial"/>
              <a:sym typeface="Arial"/>
            </a:endParaRPr>
          </a:p>
          <a:p>
            <a:pPr indent="-330200" lvl="0" marL="457200" rtl="0" algn="l">
              <a:lnSpc>
                <a:spcPct val="105000"/>
              </a:lnSpc>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Shrinks towards a diagonal matrix to balance bias and variance.</a:t>
            </a:r>
            <a:endParaRPr sz="1600">
              <a:solidFill>
                <a:srgbClr val="000000"/>
              </a:solidFill>
              <a:latin typeface="Arial"/>
              <a:ea typeface="Arial"/>
              <a:cs typeface="Arial"/>
              <a:sym typeface="Arial"/>
            </a:endParaRPr>
          </a:p>
          <a:p>
            <a:pPr indent="-330200" lvl="0" marL="457200" rtl="0" algn="l">
              <a:lnSpc>
                <a:spcPct val="10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Automatically determines optimal shrinkage intensity.</a:t>
            </a:r>
            <a:endParaRPr sz="1600">
              <a:solidFill>
                <a:srgbClr val="000000"/>
              </a:solidFill>
              <a:latin typeface="Arial"/>
              <a:ea typeface="Arial"/>
              <a:cs typeface="Arial"/>
              <a:sym typeface="Arial"/>
            </a:endParaRPr>
          </a:p>
          <a:p>
            <a:pPr indent="0" lvl="0" marL="457200" rtl="0" algn="l">
              <a:lnSpc>
                <a:spcPct val="105000"/>
              </a:lnSpc>
              <a:spcBef>
                <a:spcPts val="1200"/>
              </a:spcBef>
              <a:spcAft>
                <a:spcPts val="0"/>
              </a:spcAft>
              <a:buNone/>
            </a:pPr>
            <a:r>
              <a:rPr lang="en" sz="1600"/>
              <a:t>Consider the sample covariance matrix S and a highly structured estimator, denoted by F, then operational shrinkage estimator of the covariance matrix Σ is </a:t>
            </a:r>
            <a:endParaRPr sz="1600"/>
          </a:p>
          <a:p>
            <a:pPr indent="0" lvl="0" marL="0" rtl="0" algn="l">
              <a:lnSpc>
                <a:spcPct val="105000"/>
              </a:lnSpc>
              <a:spcBef>
                <a:spcPts val="1200"/>
              </a:spcBef>
              <a:spcAft>
                <a:spcPts val="1200"/>
              </a:spcAft>
              <a:buNone/>
            </a:pPr>
            <a:r>
              <a:t/>
            </a:r>
            <a:endParaRPr sz="1600"/>
          </a:p>
        </p:txBody>
      </p:sp>
      <p:pic>
        <p:nvPicPr>
          <p:cNvPr id="271" name="Google Shape;271;p34"/>
          <p:cNvPicPr preferRelativeResize="0"/>
          <p:nvPr/>
        </p:nvPicPr>
        <p:blipFill>
          <a:blip r:embed="rId3">
            <a:alphaModFix/>
          </a:blip>
          <a:stretch>
            <a:fillRect/>
          </a:stretch>
        </p:blipFill>
        <p:spPr>
          <a:xfrm>
            <a:off x="3048825" y="4086125"/>
            <a:ext cx="2669109" cy="54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354850" y="366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Ledoit-Wolf VS OAS Shrinkage</a:t>
            </a:r>
            <a:endParaRPr/>
          </a:p>
        </p:txBody>
      </p:sp>
      <p:sp>
        <p:nvSpPr>
          <p:cNvPr id="277" name="Google Shape;277;p35"/>
          <p:cNvSpPr txBox="1"/>
          <p:nvPr>
            <p:ph idx="1" type="body"/>
          </p:nvPr>
        </p:nvSpPr>
        <p:spPr>
          <a:xfrm>
            <a:off x="391150" y="1043025"/>
            <a:ext cx="7838700" cy="3829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Used in cases of low </a:t>
            </a:r>
            <a:r>
              <a:rPr b="1" lang="en" sz="1600">
                <a:solidFill>
                  <a:srgbClr val="000000"/>
                </a:solidFill>
                <a:latin typeface="Georgia"/>
                <a:ea typeface="Georgia"/>
                <a:cs typeface="Georgia"/>
                <a:sym typeface="Georgia"/>
              </a:rPr>
              <a:t>data-to-variable </a:t>
            </a:r>
            <a:r>
              <a:rPr lang="en" sz="1600">
                <a:solidFill>
                  <a:srgbClr val="000000"/>
                </a:solidFill>
                <a:latin typeface="Georgia"/>
                <a:ea typeface="Georgia"/>
                <a:cs typeface="Georgia"/>
                <a:sym typeface="Georgia"/>
              </a:rPr>
              <a:t>ratio</a:t>
            </a:r>
            <a:br>
              <a:rPr lang="en" sz="1600">
                <a:solidFill>
                  <a:srgbClr val="000000"/>
                </a:solidFill>
                <a:latin typeface="Georgia"/>
                <a:ea typeface="Georgia"/>
                <a:cs typeface="Georgia"/>
                <a:sym typeface="Georgia"/>
              </a:rPr>
            </a:br>
            <a:endParaRPr sz="1600">
              <a:solidFill>
                <a:srgbClr val="000000"/>
              </a:solidFill>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b="1" lang="en" sz="1600">
                <a:solidFill>
                  <a:srgbClr val="000000"/>
                </a:solidFill>
                <a:latin typeface="Georgia"/>
                <a:ea typeface="Georgia"/>
                <a:cs typeface="Georgia"/>
                <a:sym typeface="Georgia"/>
              </a:rPr>
              <a:t>Ledoit-Wolf</a:t>
            </a:r>
            <a:r>
              <a:rPr lang="en" sz="1600">
                <a:solidFill>
                  <a:srgbClr val="000000"/>
                </a:solidFill>
                <a:latin typeface="Georgia"/>
                <a:ea typeface="Georgia"/>
                <a:cs typeface="Georgia"/>
                <a:sym typeface="Georgia"/>
              </a:rPr>
              <a:t>: Making the matrix less sensitive to noise and outliers</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We don’t trust the data completely</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b="1" lang="en" sz="1600">
                <a:solidFill>
                  <a:srgbClr val="000000"/>
                </a:solidFill>
                <a:latin typeface="Georgia"/>
                <a:ea typeface="Georgia"/>
                <a:cs typeface="Georgia"/>
                <a:sym typeface="Georgia"/>
              </a:rPr>
              <a:t>Weighted average</a:t>
            </a:r>
            <a:r>
              <a:rPr lang="en" sz="1600">
                <a:solidFill>
                  <a:srgbClr val="000000"/>
                </a:solidFill>
                <a:latin typeface="Georgia"/>
                <a:ea typeface="Georgia"/>
                <a:cs typeface="Georgia"/>
                <a:sym typeface="Georgia"/>
              </a:rPr>
              <a:t> of calculated covariance matrix and a "basic" covariance matrix</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The "basic" matrix assumes </a:t>
            </a:r>
            <a:r>
              <a:rPr b="1" lang="en" sz="1600">
                <a:solidFill>
                  <a:srgbClr val="000000"/>
                </a:solidFill>
                <a:latin typeface="Georgia"/>
                <a:ea typeface="Georgia"/>
                <a:cs typeface="Georgia"/>
                <a:sym typeface="Georgia"/>
              </a:rPr>
              <a:t>no relationships</a:t>
            </a:r>
            <a:r>
              <a:rPr lang="en" sz="1600">
                <a:solidFill>
                  <a:srgbClr val="000000"/>
                </a:solidFill>
                <a:latin typeface="Georgia"/>
                <a:ea typeface="Georgia"/>
                <a:cs typeface="Georgia"/>
                <a:sym typeface="Georgia"/>
              </a:rPr>
              <a:t> between stocks</a:t>
            </a:r>
            <a:br>
              <a:rPr lang="en" sz="1600">
                <a:solidFill>
                  <a:srgbClr val="000000"/>
                </a:solidFill>
                <a:latin typeface="Georgia"/>
                <a:ea typeface="Georgia"/>
                <a:cs typeface="Georgia"/>
                <a:sym typeface="Georgia"/>
              </a:rPr>
            </a:br>
            <a:endParaRPr sz="1600">
              <a:solidFill>
                <a:srgbClr val="000000"/>
              </a:solidFill>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Benefits </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Stability</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Better Predictions</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Automatic Shrinkage</a:t>
            </a:r>
            <a:br>
              <a:rPr lang="en" sz="1600">
                <a:solidFill>
                  <a:srgbClr val="000000"/>
                </a:solidFill>
                <a:latin typeface="Georgia"/>
                <a:ea typeface="Georgia"/>
                <a:cs typeface="Georgia"/>
                <a:sym typeface="Georgia"/>
              </a:rPr>
            </a:br>
            <a:endParaRPr sz="1600">
              <a:solidFill>
                <a:srgbClr val="000000"/>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idx="1" type="body"/>
          </p:nvPr>
        </p:nvSpPr>
        <p:spPr>
          <a:xfrm>
            <a:off x="391150" y="1043025"/>
            <a:ext cx="7838700" cy="3829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Used when the number of data points is small</a:t>
            </a:r>
            <a:br>
              <a:rPr lang="en" sz="1600">
                <a:solidFill>
                  <a:srgbClr val="000000"/>
                </a:solidFill>
                <a:latin typeface="Georgia"/>
                <a:ea typeface="Georgia"/>
                <a:cs typeface="Georgia"/>
                <a:sym typeface="Georgia"/>
              </a:rPr>
            </a:br>
            <a:endParaRPr sz="1600">
              <a:solidFill>
                <a:srgbClr val="000000"/>
              </a:solidFill>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b="1" lang="en" sz="1600">
                <a:solidFill>
                  <a:srgbClr val="000000"/>
                </a:solidFill>
                <a:latin typeface="Georgia"/>
                <a:ea typeface="Georgia"/>
                <a:cs typeface="Georgia"/>
                <a:sym typeface="Georgia"/>
              </a:rPr>
              <a:t>Oracle Approximating Shrinkage</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Idea : Combine Noisy matrix and simplified matrix</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Minimizing error between estimated matrix and the true (unknown) covariance</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We minimize a specific measure of error called the </a:t>
            </a:r>
            <a:r>
              <a:rPr b="1" lang="en" sz="1600">
                <a:solidFill>
                  <a:srgbClr val="000000"/>
                </a:solidFill>
                <a:latin typeface="Georgia"/>
                <a:ea typeface="Georgia"/>
                <a:cs typeface="Georgia"/>
                <a:sym typeface="Georgia"/>
              </a:rPr>
              <a:t>Frobenius norm</a:t>
            </a:r>
            <a:br>
              <a:rPr lang="en" sz="1600">
                <a:solidFill>
                  <a:srgbClr val="000000"/>
                </a:solidFill>
                <a:latin typeface="Georgia"/>
                <a:ea typeface="Georgia"/>
                <a:cs typeface="Georgia"/>
                <a:sym typeface="Georgia"/>
              </a:rPr>
            </a:br>
            <a:endParaRPr sz="1600">
              <a:solidFill>
                <a:srgbClr val="000000"/>
              </a:solidFill>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Benefits </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Computationally efficient</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Useful f</a:t>
            </a:r>
            <a:r>
              <a:rPr lang="en" sz="1600">
                <a:solidFill>
                  <a:srgbClr val="000000"/>
                </a:solidFill>
                <a:latin typeface="Georgia"/>
                <a:ea typeface="Georgia"/>
                <a:cs typeface="Georgia"/>
                <a:sym typeface="Georgia"/>
              </a:rPr>
              <a:t>or Small Datasets</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Reduces overfitting</a:t>
            </a:r>
            <a:br>
              <a:rPr lang="en" sz="1600">
                <a:solidFill>
                  <a:srgbClr val="000000"/>
                </a:solidFill>
                <a:latin typeface="Georgia"/>
                <a:ea typeface="Georgia"/>
                <a:cs typeface="Georgia"/>
                <a:sym typeface="Georgia"/>
              </a:rPr>
            </a:br>
            <a:endParaRPr sz="1600">
              <a:solidFill>
                <a:srgbClr val="000000"/>
              </a:solidFill>
              <a:latin typeface="Georgia"/>
              <a:ea typeface="Georgia"/>
              <a:cs typeface="Georgia"/>
              <a:sym typeface="Georgia"/>
            </a:endParaRPr>
          </a:p>
        </p:txBody>
      </p:sp>
      <p:sp>
        <p:nvSpPr>
          <p:cNvPr id="283" name="Google Shape;283;p36"/>
          <p:cNvSpPr txBox="1"/>
          <p:nvPr>
            <p:ph type="title"/>
          </p:nvPr>
        </p:nvSpPr>
        <p:spPr>
          <a:xfrm>
            <a:off x="354850" y="366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Ledoit-Wolf VS OAS Shrinkage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354850" y="366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Ledoit-Wolf VS OAS Shrinkage</a:t>
            </a:r>
            <a:endParaRPr/>
          </a:p>
        </p:txBody>
      </p:sp>
      <p:sp>
        <p:nvSpPr>
          <p:cNvPr id="289" name="Google Shape;289;p37"/>
          <p:cNvSpPr txBox="1"/>
          <p:nvPr>
            <p:ph idx="1" type="body"/>
          </p:nvPr>
        </p:nvSpPr>
        <p:spPr>
          <a:xfrm>
            <a:off x="391150" y="1043025"/>
            <a:ext cx="7838700" cy="3829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Used when the number of data points is small</a:t>
            </a:r>
            <a:br>
              <a:rPr lang="en" sz="1600">
                <a:solidFill>
                  <a:srgbClr val="000000"/>
                </a:solidFill>
                <a:latin typeface="Georgia"/>
                <a:ea typeface="Georgia"/>
                <a:cs typeface="Georgia"/>
                <a:sym typeface="Georgia"/>
              </a:rPr>
            </a:br>
            <a:endParaRPr sz="1600">
              <a:solidFill>
                <a:srgbClr val="000000"/>
              </a:solidFill>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Main Goal : Making the matrix less sensitive to noise and outliers</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We don’t trust the data completely</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b="1" lang="en" sz="1600">
                <a:solidFill>
                  <a:srgbClr val="000000"/>
                </a:solidFill>
                <a:latin typeface="Georgia"/>
                <a:ea typeface="Georgia"/>
                <a:cs typeface="Georgia"/>
                <a:sym typeface="Georgia"/>
              </a:rPr>
              <a:t>Ledoit-Wolf</a:t>
            </a:r>
            <a:r>
              <a:rPr lang="en" sz="1600">
                <a:solidFill>
                  <a:srgbClr val="000000"/>
                </a:solidFill>
                <a:latin typeface="Georgia"/>
                <a:ea typeface="Georgia"/>
                <a:cs typeface="Georgia"/>
                <a:sym typeface="Georgia"/>
              </a:rPr>
              <a:t> - weighted average of calculated covariance matrix and a "basic" covariance matrix</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The "basic" matrix assumes </a:t>
            </a:r>
            <a:r>
              <a:rPr b="1" lang="en" sz="1600">
                <a:solidFill>
                  <a:srgbClr val="000000"/>
                </a:solidFill>
                <a:latin typeface="Georgia"/>
                <a:ea typeface="Georgia"/>
                <a:cs typeface="Georgia"/>
                <a:sym typeface="Georgia"/>
              </a:rPr>
              <a:t>no relationships</a:t>
            </a:r>
            <a:r>
              <a:rPr lang="en" sz="1600">
                <a:solidFill>
                  <a:srgbClr val="000000"/>
                </a:solidFill>
                <a:latin typeface="Georgia"/>
                <a:ea typeface="Georgia"/>
                <a:cs typeface="Georgia"/>
                <a:sym typeface="Georgia"/>
              </a:rPr>
              <a:t> between stocks</a:t>
            </a:r>
            <a:br>
              <a:rPr lang="en" sz="1600">
                <a:solidFill>
                  <a:srgbClr val="000000"/>
                </a:solidFill>
                <a:latin typeface="Georgia"/>
                <a:ea typeface="Georgia"/>
                <a:cs typeface="Georgia"/>
                <a:sym typeface="Georgia"/>
              </a:rPr>
            </a:br>
            <a:endParaRPr sz="1600">
              <a:solidFill>
                <a:srgbClr val="000000"/>
              </a:solidFill>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Benefits </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Stability</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Better Predictions</a:t>
            </a:r>
            <a:endParaRPr sz="1600">
              <a:solidFill>
                <a:srgbClr val="000000"/>
              </a:solidFill>
              <a:latin typeface="Georgia"/>
              <a:ea typeface="Georgia"/>
              <a:cs typeface="Georgia"/>
              <a:sym typeface="Georgia"/>
            </a:endParaRPr>
          </a:p>
          <a:p>
            <a:pPr indent="-330200" lvl="1" marL="914400" rtl="0" algn="l">
              <a:spcBef>
                <a:spcPts val="0"/>
              </a:spcBef>
              <a:spcAft>
                <a:spcPts val="0"/>
              </a:spcAft>
              <a:buClr>
                <a:srgbClr val="000000"/>
              </a:buClr>
              <a:buSzPts val="1600"/>
              <a:buFont typeface="Georgia"/>
              <a:buChar char="○"/>
            </a:pPr>
            <a:r>
              <a:rPr lang="en" sz="1600">
                <a:solidFill>
                  <a:srgbClr val="000000"/>
                </a:solidFill>
                <a:latin typeface="Georgia"/>
                <a:ea typeface="Georgia"/>
                <a:cs typeface="Georgia"/>
                <a:sym typeface="Georgia"/>
              </a:rPr>
              <a:t>Automatic Shrinkage</a:t>
            </a:r>
            <a:br>
              <a:rPr lang="en" sz="1600">
                <a:solidFill>
                  <a:srgbClr val="000000"/>
                </a:solidFill>
                <a:latin typeface="Georgia"/>
                <a:ea typeface="Georgia"/>
                <a:cs typeface="Georgia"/>
                <a:sym typeface="Georgia"/>
              </a:rPr>
            </a:br>
            <a:endParaRPr sz="1600">
              <a:solidFill>
                <a:srgbClr val="000000"/>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8"/>
          <p:cNvPicPr preferRelativeResize="0"/>
          <p:nvPr/>
        </p:nvPicPr>
        <p:blipFill>
          <a:blip r:embed="rId3">
            <a:alphaModFix/>
          </a:blip>
          <a:stretch>
            <a:fillRect/>
          </a:stretch>
        </p:blipFill>
        <p:spPr>
          <a:xfrm>
            <a:off x="615175" y="874201"/>
            <a:ext cx="7913650" cy="2772925"/>
          </a:xfrm>
          <a:prstGeom prst="rect">
            <a:avLst/>
          </a:prstGeom>
          <a:noFill/>
          <a:ln>
            <a:noFill/>
          </a:ln>
        </p:spPr>
      </p:pic>
      <p:sp>
        <p:nvSpPr>
          <p:cNvPr id="295" name="Google Shape;295;p38"/>
          <p:cNvSpPr txBox="1"/>
          <p:nvPr/>
        </p:nvSpPr>
        <p:spPr>
          <a:xfrm>
            <a:off x="817750" y="3723325"/>
            <a:ext cx="7546800" cy="8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Calibri"/>
                <a:ea typeface="Calibri"/>
                <a:cs typeface="Calibri"/>
                <a:sym typeface="Calibri"/>
              </a:rPr>
              <a:t>Comparison of Covariance Estimators (Ledoit-Wolf vs OAS)</a:t>
            </a:r>
            <a:endParaRPr b="1" sz="1300">
              <a:solidFill>
                <a:schemeClr val="dk2"/>
              </a:solidFill>
              <a:latin typeface="Calibri"/>
              <a:ea typeface="Calibri"/>
              <a:cs typeface="Calibri"/>
              <a:sym typeface="Calibri"/>
            </a:endParaRPr>
          </a:p>
          <a:p>
            <a:pPr indent="0" lvl="0" marL="0" rtl="0" algn="ctr">
              <a:spcBef>
                <a:spcPts val="0"/>
              </a:spcBef>
              <a:spcAft>
                <a:spcPts val="0"/>
              </a:spcAft>
              <a:buNone/>
            </a:pPr>
            <a:r>
              <a:rPr lang="en" sz="1300">
                <a:solidFill>
                  <a:schemeClr val="dk2"/>
                </a:solidFill>
                <a:latin typeface="Calibri"/>
                <a:ea typeface="Calibri"/>
                <a:cs typeface="Calibri"/>
                <a:sym typeface="Calibri"/>
              </a:rPr>
              <a:t>Ledoit-Wolf shrinkage minimizes mean-squared error in covariance estimation and converges well for large samples, while OAS achieves faster convergence with smaller sample sizes by optimizing a Stein loss function.</a:t>
            </a:r>
            <a:endParaRPr sz="1300">
              <a:solidFill>
                <a:schemeClr val="dk2"/>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2176050" y="1970025"/>
            <a:ext cx="4791900" cy="14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300"/>
              <a:t>THANK YOU !</a:t>
            </a:r>
            <a:endParaRPr sz="5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42" name="Google Shape;142;p15"/>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3" name="Google Shape;143;p15"/>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49" name="Google Shape;149;p16"/>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0" name="Google Shape;150;p16"/>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56" name="Google Shape;156;p17"/>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7" name="Google Shape;157;p1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63" name="Google Shape;163;p18"/>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64" name="Google Shape;164;p18"/>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70" name="Google Shape;170;p19"/>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71" name="Google Shape;171;p19"/>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77" name="Google Shape;177;p20"/>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78" name="Google Shape;178;p20"/>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184" name="Google Shape;184;p21"/>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85" name="Google Shape;185;p21"/>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